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26"/>
  </p:handoutMasterIdLst>
  <p:sldIdLst>
    <p:sldId id="256" r:id="rId3"/>
    <p:sldId id="258" r:id="rId4"/>
    <p:sldId id="293" r:id="rId5"/>
    <p:sldId id="282" r:id="rId7"/>
    <p:sldId id="297" r:id="rId8"/>
    <p:sldId id="299" r:id="rId9"/>
    <p:sldId id="295" r:id="rId10"/>
    <p:sldId id="294" r:id="rId11"/>
    <p:sldId id="296" r:id="rId12"/>
    <p:sldId id="300" r:id="rId13"/>
    <p:sldId id="301" r:id="rId14"/>
    <p:sldId id="302" r:id="rId15"/>
    <p:sldId id="333" r:id="rId16"/>
    <p:sldId id="334" r:id="rId17"/>
    <p:sldId id="303" r:id="rId18"/>
    <p:sldId id="304" r:id="rId19"/>
    <p:sldId id="329" r:id="rId20"/>
    <p:sldId id="330" r:id="rId21"/>
    <p:sldId id="331" r:id="rId22"/>
    <p:sldId id="332" r:id="rId23"/>
    <p:sldId id="273" r:id="rId24"/>
    <p:sldId id="274" r:id="rId25"/>
  </p:sldIdLst>
  <p:sldSz cx="12192000" cy="6858000"/>
  <p:notesSz cx="6858000" cy="9144000"/>
  <p:embeddedFontLs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等线" panose="02010600030101010101" charset="-122"/>
      <p:regular r:id="rId34"/>
    </p:embeddedFont>
    <p:embeddedFont>
      <p:font typeface="等线 Light" panose="0201060003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" y="546"/>
      </p:cViewPr>
      <p:guideLst>
        <p:guide orient="horz" pos="20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19555" y="858520"/>
            <a:ext cx="9491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latin typeface="Calibri" panose="020F0502020204030204" charset="0"/>
                <a:ea typeface="Calibri" panose="020F0502020204030204" charset="0"/>
              </a:rPr>
              <a:t>Fingerprint Student Attendance App</a:t>
            </a:r>
            <a:endParaRPr lang="en-US" altLang="zh-CN" sz="48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95914" y="3505695"/>
            <a:ext cx="5000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GROUP 23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85" y="4935879"/>
            <a:ext cx="449798" cy="4497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7" y="4935879"/>
            <a:ext cx="449798" cy="449798"/>
          </a:xfrm>
          <a:prstGeom prst="rect">
            <a:avLst/>
          </a:prstGeom>
        </p:spPr>
      </p:pic>
      <p:grpSp>
        <p:nvGrpSpPr>
          <p:cNvPr id="120" name="组合 119"/>
          <p:cNvGrpSpPr/>
          <p:nvPr/>
        </p:nvGrpSpPr>
        <p:grpSpPr>
          <a:xfrm>
            <a:off x="5939090" y="4845830"/>
            <a:ext cx="652500" cy="607500"/>
            <a:chOff x="6309750" y="5285250"/>
            <a:chExt cx="652500" cy="607500"/>
          </a:xfrm>
        </p:grpSpPr>
        <p:sp>
          <p:nvSpPr>
            <p:cNvPr id="134" name="任意多边形: 形状 238"/>
            <p:cNvSpPr/>
            <p:nvPr/>
          </p:nvSpPr>
          <p:spPr>
            <a:xfrm>
              <a:off x="6309750" y="5285250"/>
              <a:ext cx="652500" cy="607500"/>
            </a:xfrm>
            <a:custGeom>
              <a:avLst/>
              <a:gdLst>
                <a:gd name="connsiteX0" fmla="*/ 78750 w 652500"/>
                <a:gd name="connsiteY0" fmla="*/ 168750 h 607500"/>
                <a:gd name="connsiteX1" fmla="*/ 78750 w 652500"/>
                <a:gd name="connsiteY1" fmla="*/ 528750 h 607500"/>
                <a:gd name="connsiteX2" fmla="*/ 236250 w 652500"/>
                <a:gd name="connsiteY2" fmla="*/ 438750 h 607500"/>
                <a:gd name="connsiteX3" fmla="*/ 416250 w 652500"/>
                <a:gd name="connsiteY3" fmla="*/ 528750 h 607500"/>
                <a:gd name="connsiteX4" fmla="*/ 573750 w 652500"/>
                <a:gd name="connsiteY4" fmla="*/ 438750 h 607500"/>
                <a:gd name="connsiteX5" fmla="*/ 573750 w 652500"/>
                <a:gd name="connsiteY5" fmla="*/ 78750 h 607500"/>
                <a:gd name="connsiteX6" fmla="*/ 416250 w 652500"/>
                <a:gd name="connsiteY6" fmla="*/ 168750 h 607500"/>
                <a:gd name="connsiteX7" fmla="*/ 236250 w 652500"/>
                <a:gd name="connsiteY7" fmla="*/ 78750 h 607500"/>
                <a:gd name="connsiteX8" fmla="*/ 78750 w 652500"/>
                <a:gd name="connsiteY8" fmla="*/ 16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2500" h="607500">
                  <a:moveTo>
                    <a:pt x="78750" y="168750"/>
                  </a:moveTo>
                  <a:lnTo>
                    <a:pt x="78750" y="528750"/>
                  </a:lnTo>
                  <a:lnTo>
                    <a:pt x="236250" y="438750"/>
                  </a:lnTo>
                  <a:lnTo>
                    <a:pt x="416250" y="528750"/>
                  </a:lnTo>
                  <a:lnTo>
                    <a:pt x="573750" y="438750"/>
                  </a:lnTo>
                  <a:lnTo>
                    <a:pt x="573750" y="78750"/>
                  </a:lnTo>
                  <a:lnTo>
                    <a:pt x="416250" y="168750"/>
                  </a:lnTo>
                  <a:lnTo>
                    <a:pt x="236250" y="78750"/>
                  </a:lnTo>
                  <a:lnTo>
                    <a:pt x="78750" y="16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任意多边形: 形状 239"/>
            <p:cNvSpPr/>
            <p:nvPr/>
          </p:nvSpPr>
          <p:spPr>
            <a:xfrm>
              <a:off x="6467250" y="528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任意多边形: 形状 240"/>
            <p:cNvSpPr/>
            <p:nvPr/>
          </p:nvSpPr>
          <p:spPr>
            <a:xfrm>
              <a:off x="6647250" y="537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236470" y="2065020"/>
            <a:ext cx="802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Requirement Analysis Document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57350" y="1277620"/>
            <a:ext cx="3357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Performance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985000" y="13957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Compatibility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1657350" y="285369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Security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657350" y="45078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Usability</a:t>
            </a:r>
            <a:endParaRPr lang="en-US" sz="2000" b="1"/>
          </a:p>
        </p:txBody>
      </p:sp>
      <p:sp>
        <p:nvSpPr>
          <p:cNvPr id="19" name="Text Box 18"/>
          <p:cNvSpPr txBox="1"/>
          <p:nvPr/>
        </p:nvSpPr>
        <p:spPr>
          <a:xfrm>
            <a:off x="7174865" y="307975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Scalability</a:t>
            </a:r>
            <a:endParaRPr lang="en-US" sz="2000" b="1"/>
          </a:p>
        </p:txBody>
      </p:sp>
      <p:sp>
        <p:nvSpPr>
          <p:cNvPr id="22" name="Text Box 21"/>
          <p:cNvSpPr txBox="1"/>
          <p:nvPr/>
        </p:nvSpPr>
        <p:spPr>
          <a:xfrm>
            <a:off x="1501775" y="3490595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Fingerprint data should be securely stored and encrypted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410335" y="1832610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The app should respond within 2 seconds of fingerprint scanning.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6985000" y="199072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The app should be cross platform compatible with Android and iOS devices.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7132320" y="365188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should tolerate increse in number of users and attendance records grows.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501775" y="5148580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The app should have an intuitive user interface with good navigation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任意多边形: 形状 267"/>
          <p:cNvSpPr/>
          <p:nvPr/>
        </p:nvSpPr>
        <p:spPr>
          <a:xfrm>
            <a:off x="871789" y="1263102"/>
            <a:ext cx="585000" cy="607500"/>
          </a:xfrm>
          <a:custGeom>
            <a:avLst/>
            <a:gdLst>
              <a:gd name="connsiteX0" fmla="*/ 528750 w 585000"/>
              <a:gd name="connsiteY0" fmla="*/ 282954 h 607500"/>
              <a:gd name="connsiteX1" fmla="*/ 528750 w 585000"/>
              <a:gd name="connsiteY1" fmla="*/ 303879 h 607500"/>
              <a:gd name="connsiteX2" fmla="*/ 303621 w 585000"/>
              <a:gd name="connsiteY2" fmla="*/ 528750 h 607500"/>
              <a:gd name="connsiteX3" fmla="*/ 78750 w 585000"/>
              <a:gd name="connsiteY3" fmla="*/ 303621 h 607500"/>
              <a:gd name="connsiteX4" fmla="*/ 303879 w 585000"/>
              <a:gd name="connsiteY4" fmla="*/ 78750 h 607500"/>
              <a:gd name="connsiteX5" fmla="*/ 395325 w 585000"/>
              <a:gd name="connsiteY5" fmla="*/ 98229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000" h="607500">
                <a:moveTo>
                  <a:pt x="528750" y="282954"/>
                </a:moveTo>
                <a:lnTo>
                  <a:pt x="528750" y="303879"/>
                </a:lnTo>
                <a:cubicBezTo>
                  <a:pt x="528679" y="428143"/>
                  <a:pt x="427885" y="528821"/>
                  <a:pt x="303621" y="528750"/>
                </a:cubicBezTo>
                <a:cubicBezTo>
                  <a:pt x="179357" y="528679"/>
                  <a:pt x="78679" y="427885"/>
                  <a:pt x="78750" y="303621"/>
                </a:cubicBezTo>
                <a:cubicBezTo>
                  <a:pt x="78821" y="179357"/>
                  <a:pt x="179615" y="78679"/>
                  <a:pt x="303879" y="78750"/>
                </a:cubicBezTo>
                <a:cubicBezTo>
                  <a:pt x="335388" y="78768"/>
                  <a:pt x="366543" y="85404"/>
                  <a:pt x="395325" y="9822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268"/>
          <p:cNvSpPr/>
          <p:nvPr/>
        </p:nvSpPr>
        <p:spPr>
          <a:xfrm>
            <a:off x="1029289" y="1285731"/>
            <a:ext cx="472500" cy="405000"/>
          </a:xfrm>
          <a:custGeom>
            <a:avLst/>
            <a:gdLst>
              <a:gd name="connsiteX0" fmla="*/ 393750 w 472500"/>
              <a:gd name="connsiteY0" fmla="*/ 78750 h 405000"/>
              <a:gd name="connsiteX1" fmla="*/ 146250 w 472500"/>
              <a:gd name="connsiteY1" fmla="*/ 326250 h 405000"/>
              <a:gd name="connsiteX2" fmla="*/ 78750 w 472500"/>
              <a:gd name="connsiteY2" fmla="*/ 25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500" h="405000">
                <a:moveTo>
                  <a:pt x="393750" y="78750"/>
                </a:moveTo>
                <a:lnTo>
                  <a:pt x="146250" y="3262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4" name="任意多边形: 形状 408"/>
          <p:cNvSpPr/>
          <p:nvPr/>
        </p:nvSpPr>
        <p:spPr>
          <a:xfrm>
            <a:off x="874927" y="2922016"/>
            <a:ext cx="562500" cy="405000"/>
          </a:xfrm>
          <a:custGeom>
            <a:avLst/>
            <a:gdLst>
              <a:gd name="connsiteX0" fmla="*/ 438750 w 562500"/>
              <a:gd name="connsiteY0" fmla="*/ 78750 h 405000"/>
              <a:gd name="connsiteX1" fmla="*/ 483750 w 562500"/>
              <a:gd name="connsiteY1" fmla="*/ 123750 h 405000"/>
              <a:gd name="connsiteX2" fmla="*/ 483750 w 562500"/>
              <a:gd name="connsiteY2" fmla="*/ 281250 h 405000"/>
              <a:gd name="connsiteX3" fmla="*/ 438750 w 562500"/>
              <a:gd name="connsiteY3" fmla="*/ 326250 h 405000"/>
              <a:gd name="connsiteX4" fmla="*/ 123750 w 562500"/>
              <a:gd name="connsiteY4" fmla="*/ 326250 h 405000"/>
              <a:gd name="connsiteX5" fmla="*/ 78750 w 562500"/>
              <a:gd name="connsiteY5" fmla="*/ 281250 h 405000"/>
              <a:gd name="connsiteX6" fmla="*/ 78750 w 562500"/>
              <a:gd name="connsiteY6" fmla="*/ 123750 h 405000"/>
              <a:gd name="connsiteX7" fmla="*/ 123750 w 562500"/>
              <a:gd name="connsiteY7" fmla="*/ 7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4050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281250"/>
                </a:lnTo>
                <a:cubicBezTo>
                  <a:pt x="483750" y="306103"/>
                  <a:pt x="463603" y="326250"/>
                  <a:pt x="438750" y="326250"/>
                </a:cubicBezTo>
                <a:lnTo>
                  <a:pt x="123750" y="326250"/>
                </a:lnTo>
                <a:cubicBezTo>
                  <a:pt x="98897" y="326250"/>
                  <a:pt x="78750" y="306103"/>
                  <a:pt x="78750" y="2812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5" name="任意多边形: 形状 409"/>
          <p:cNvSpPr/>
          <p:nvPr/>
        </p:nvSpPr>
        <p:spPr>
          <a:xfrm>
            <a:off x="964927" y="2719403"/>
            <a:ext cx="360000" cy="360000"/>
          </a:xfrm>
          <a:custGeom>
            <a:avLst/>
            <a:gdLst>
              <a:gd name="connsiteX0" fmla="*/ 78750 w 360000"/>
              <a:gd name="connsiteY0" fmla="*/ 281363 h 360000"/>
              <a:gd name="connsiteX1" fmla="*/ 78750 w 360000"/>
              <a:gd name="connsiteY1" fmla="*/ 191363 h 360000"/>
              <a:gd name="connsiteX2" fmla="*/ 191138 w 360000"/>
              <a:gd name="connsiteY2" fmla="*/ 78750 h 360000"/>
              <a:gd name="connsiteX3" fmla="*/ 301500 w 360000"/>
              <a:gd name="connsiteY3" fmla="*/ 168863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78750" y="281363"/>
                </a:moveTo>
                <a:lnTo>
                  <a:pt x="78750" y="191363"/>
                </a:lnTo>
                <a:cubicBezTo>
                  <a:pt x="78688" y="129231"/>
                  <a:pt x="129005" y="78812"/>
                  <a:pt x="191138" y="78750"/>
                </a:cubicBezTo>
                <a:cubicBezTo>
                  <a:pt x="244681" y="78696"/>
                  <a:pt x="290844" y="116389"/>
                  <a:pt x="301500" y="168863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0" name="组合 256"/>
          <p:cNvGrpSpPr/>
          <p:nvPr/>
        </p:nvGrpSpPr>
        <p:grpSpPr>
          <a:xfrm>
            <a:off x="875329" y="4557841"/>
            <a:ext cx="607500" cy="607500"/>
            <a:chOff x="4172249" y="5285250"/>
            <a:chExt cx="607500" cy="607500"/>
          </a:xfrm>
        </p:grpSpPr>
        <p:sp>
          <p:nvSpPr>
            <p:cNvPr id="21" name="任意多边形: 形状 397"/>
            <p:cNvSpPr/>
            <p:nvPr/>
          </p:nvSpPr>
          <p:spPr>
            <a:xfrm>
              <a:off x="4172249" y="5285250"/>
              <a:ext cx="607500" cy="382500"/>
            </a:xfrm>
            <a:custGeom>
              <a:avLst/>
              <a:gdLst>
                <a:gd name="connsiteX0" fmla="*/ 303750 w 607500"/>
                <a:gd name="connsiteY0" fmla="*/ 78750 h 382500"/>
                <a:gd name="connsiteX1" fmla="*/ 78750 w 607500"/>
                <a:gd name="connsiteY1" fmla="*/ 191250 h 382500"/>
                <a:gd name="connsiteX2" fmla="*/ 303750 w 607500"/>
                <a:gd name="connsiteY2" fmla="*/ 303750 h 382500"/>
                <a:gd name="connsiteX3" fmla="*/ 528750 w 607500"/>
                <a:gd name="connsiteY3" fmla="*/ 191250 h 382500"/>
                <a:gd name="connsiteX4" fmla="*/ 303750 w 607500"/>
                <a:gd name="connsiteY4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382500">
                  <a:moveTo>
                    <a:pt x="303750" y="78750"/>
                  </a:moveTo>
                  <a:lnTo>
                    <a:pt x="78750" y="191250"/>
                  </a:lnTo>
                  <a:lnTo>
                    <a:pt x="303750" y="303750"/>
                  </a:lnTo>
                  <a:lnTo>
                    <a:pt x="528750" y="1912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任意多边形: 形状 398"/>
            <p:cNvSpPr/>
            <p:nvPr/>
          </p:nvSpPr>
          <p:spPr>
            <a:xfrm>
              <a:off x="4172249" y="56227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任意多边形: 形状 399"/>
            <p:cNvSpPr/>
            <p:nvPr/>
          </p:nvSpPr>
          <p:spPr>
            <a:xfrm>
              <a:off x="4172249" y="55102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6" name="任意多边形: 形状 370"/>
          <p:cNvSpPr/>
          <p:nvPr/>
        </p:nvSpPr>
        <p:spPr>
          <a:xfrm>
            <a:off x="6319416" y="1260421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任意多边形: 形状 371"/>
          <p:cNvSpPr/>
          <p:nvPr/>
        </p:nvSpPr>
        <p:spPr>
          <a:xfrm>
            <a:off x="6454416" y="139542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任意多边形: 形状 372"/>
          <p:cNvSpPr/>
          <p:nvPr/>
        </p:nvSpPr>
        <p:spPr>
          <a:xfrm>
            <a:off x="6544416" y="1395421"/>
            <a:ext cx="360000" cy="157500"/>
          </a:xfrm>
          <a:custGeom>
            <a:avLst/>
            <a:gdLst>
              <a:gd name="connsiteX0" fmla="*/ 285075 w 360000"/>
              <a:gd name="connsiteY0" fmla="*/ 78750 h 157500"/>
              <a:gd name="connsiteX1" fmla="*/ 78750 w 36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000" h="157500">
                <a:moveTo>
                  <a:pt x="285075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9" name="任意多边形: 形状 373"/>
          <p:cNvSpPr/>
          <p:nvPr/>
        </p:nvSpPr>
        <p:spPr>
          <a:xfrm>
            <a:off x="6363291" y="1351771"/>
            <a:ext cx="247500" cy="315000"/>
          </a:xfrm>
          <a:custGeom>
            <a:avLst/>
            <a:gdLst>
              <a:gd name="connsiteX0" fmla="*/ 78750 w 247500"/>
              <a:gd name="connsiteY0" fmla="*/ 78750 h 315000"/>
              <a:gd name="connsiteX1" fmla="*/ 182025 w 247500"/>
              <a:gd name="connsiteY1" fmla="*/ 25740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78750"/>
                </a:moveTo>
                <a:lnTo>
                  <a:pt x="182025" y="2574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任意多边形: 形状 374"/>
          <p:cNvSpPr/>
          <p:nvPr/>
        </p:nvSpPr>
        <p:spPr>
          <a:xfrm>
            <a:off x="6519216" y="1530421"/>
            <a:ext cx="247500" cy="315000"/>
          </a:xfrm>
          <a:custGeom>
            <a:avLst/>
            <a:gdLst>
              <a:gd name="connsiteX0" fmla="*/ 78750 w 247500"/>
              <a:gd name="connsiteY0" fmla="*/ 257400 h 315000"/>
              <a:gd name="connsiteX1" fmla="*/ 181800 w 247500"/>
              <a:gd name="connsiteY1" fmla="*/ 7875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257400"/>
                </a:moveTo>
                <a:lnTo>
                  <a:pt x="18180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任意多边形: 形状 224"/>
          <p:cNvSpPr/>
          <p:nvPr/>
        </p:nvSpPr>
        <p:spPr>
          <a:xfrm>
            <a:off x="6406405" y="3012860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任意多边形: 形状 225"/>
          <p:cNvSpPr/>
          <p:nvPr/>
        </p:nvSpPr>
        <p:spPr>
          <a:xfrm>
            <a:off x="6608905" y="3125360"/>
            <a:ext cx="157500" cy="337500"/>
          </a:xfrm>
          <a:custGeom>
            <a:avLst/>
            <a:gdLst>
              <a:gd name="connsiteX0" fmla="*/ 78750 w 157500"/>
              <a:gd name="connsiteY0" fmla="*/ 78750 h 337500"/>
              <a:gd name="connsiteX1" fmla="*/ 78750 w 157500"/>
              <a:gd name="connsiteY1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37500">
                <a:moveTo>
                  <a:pt x="78750" y="78750"/>
                </a:moveTo>
                <a:lnTo>
                  <a:pt x="78750" y="25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任意多边形: 形状 226"/>
          <p:cNvSpPr/>
          <p:nvPr/>
        </p:nvSpPr>
        <p:spPr>
          <a:xfrm>
            <a:off x="6518905" y="3215360"/>
            <a:ext cx="337500" cy="157500"/>
          </a:xfrm>
          <a:custGeom>
            <a:avLst/>
            <a:gdLst>
              <a:gd name="connsiteX0" fmla="*/ 78750 w 337500"/>
              <a:gd name="connsiteY0" fmla="*/ 78750 h 157500"/>
              <a:gd name="connsiteX1" fmla="*/ 258750 w 33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500" h="157500">
                <a:moveTo>
                  <a:pt x="78750" y="78750"/>
                </a:moveTo>
                <a:lnTo>
                  <a:pt x="25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259320" y="450024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Maintainability</a:t>
            </a:r>
            <a:endParaRPr lang="en-US" sz="2000" b="1"/>
          </a:p>
        </p:txBody>
      </p:sp>
      <p:sp>
        <p:nvSpPr>
          <p:cNvPr id="37" name="Text Box 36"/>
          <p:cNvSpPr txBox="1"/>
          <p:nvPr/>
        </p:nvSpPr>
        <p:spPr>
          <a:xfrm>
            <a:off x="7259320" y="4933950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should be modular and well documnted to take updates and</a:t>
            </a:r>
            <a:endParaRPr lang="en-US" sz="1600"/>
          </a:p>
        </p:txBody>
      </p:sp>
      <p:sp>
        <p:nvSpPr>
          <p:cNvPr id="216" name="任意多边形: 形状 339"/>
          <p:cNvSpPr/>
          <p:nvPr/>
        </p:nvSpPr>
        <p:spPr>
          <a:xfrm>
            <a:off x="6769310" y="4410516"/>
            <a:ext cx="247500" cy="337500"/>
          </a:xfrm>
          <a:custGeom>
            <a:avLst/>
            <a:gdLst>
              <a:gd name="connsiteX0" fmla="*/ 78750 w 247500"/>
              <a:gd name="connsiteY0" fmla="*/ 78750 h 337500"/>
              <a:gd name="connsiteX1" fmla="*/ 168750 w 247500"/>
              <a:gd name="connsiteY1" fmla="*/ 168750 h 337500"/>
              <a:gd name="connsiteX2" fmla="*/ 78750 w 247500"/>
              <a:gd name="connsiteY2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78750" y="78750"/>
                </a:moveTo>
                <a:lnTo>
                  <a:pt x="168750" y="1687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任意多边形: 形状 340"/>
          <p:cNvSpPr/>
          <p:nvPr/>
        </p:nvSpPr>
        <p:spPr>
          <a:xfrm>
            <a:off x="6454310" y="4500516"/>
            <a:ext cx="562500" cy="292500"/>
          </a:xfrm>
          <a:custGeom>
            <a:avLst/>
            <a:gdLst>
              <a:gd name="connsiteX0" fmla="*/ 78750 w 562500"/>
              <a:gd name="connsiteY0" fmla="*/ 213750 h 292500"/>
              <a:gd name="connsiteX1" fmla="*/ 78750 w 562500"/>
              <a:gd name="connsiteY1" fmla="*/ 168750 h 292500"/>
              <a:gd name="connsiteX2" fmla="*/ 168750 w 562500"/>
              <a:gd name="connsiteY2" fmla="*/ 78750 h 292500"/>
              <a:gd name="connsiteX3" fmla="*/ 483750 w 562500"/>
              <a:gd name="connsiteY3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78750" y="213750"/>
                </a:moveTo>
                <a:lnTo>
                  <a:pt x="78750" y="168750"/>
                </a:lnTo>
                <a:cubicBezTo>
                  <a:pt x="78750" y="119044"/>
                  <a:pt x="119044" y="78750"/>
                  <a:pt x="168750" y="78750"/>
                </a:cubicBezTo>
                <a:lnTo>
                  <a:pt x="48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任意多边形: 形状 341"/>
          <p:cNvSpPr/>
          <p:nvPr/>
        </p:nvSpPr>
        <p:spPr>
          <a:xfrm>
            <a:off x="6454310" y="4725516"/>
            <a:ext cx="247500" cy="337500"/>
          </a:xfrm>
          <a:custGeom>
            <a:avLst/>
            <a:gdLst>
              <a:gd name="connsiteX0" fmla="*/ 168750 w 247500"/>
              <a:gd name="connsiteY0" fmla="*/ 258750 h 337500"/>
              <a:gd name="connsiteX1" fmla="*/ 78750 w 247500"/>
              <a:gd name="connsiteY1" fmla="*/ 168750 h 337500"/>
              <a:gd name="connsiteX2" fmla="*/ 168750 w 247500"/>
              <a:gd name="connsiteY2" fmla="*/ 7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168750" y="258750"/>
                </a:moveTo>
                <a:lnTo>
                  <a:pt x="78750" y="168750"/>
                </a:lnTo>
                <a:lnTo>
                  <a:pt x="16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9" name="任意多边形: 形状 342"/>
          <p:cNvSpPr/>
          <p:nvPr/>
        </p:nvSpPr>
        <p:spPr>
          <a:xfrm>
            <a:off x="6454310" y="4680516"/>
            <a:ext cx="562500" cy="292500"/>
          </a:xfrm>
          <a:custGeom>
            <a:avLst/>
            <a:gdLst>
              <a:gd name="connsiteX0" fmla="*/ 483750 w 562500"/>
              <a:gd name="connsiteY0" fmla="*/ 78750 h 292500"/>
              <a:gd name="connsiteX1" fmla="*/ 483750 w 562500"/>
              <a:gd name="connsiteY1" fmla="*/ 123750 h 292500"/>
              <a:gd name="connsiteX2" fmla="*/ 393750 w 562500"/>
              <a:gd name="connsiteY2" fmla="*/ 213750 h 292500"/>
              <a:gd name="connsiteX3" fmla="*/ 78750 w 562500"/>
              <a:gd name="connsiteY3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483750" y="78750"/>
                </a:moveTo>
                <a:lnTo>
                  <a:pt x="483750" y="123750"/>
                </a:lnTo>
                <a:cubicBezTo>
                  <a:pt x="483750" y="173456"/>
                  <a:pt x="443456" y="213750"/>
                  <a:pt x="393750" y="213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5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Constraints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560602" y="4879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2573020" y="391668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2. Regulatory Compliance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118235" y="168338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1. Hardware Compatibility</a:t>
            </a:r>
            <a:endParaRPr lang="en-US" sz="2000" b="1"/>
          </a:p>
        </p:txBody>
      </p:sp>
      <p:sp>
        <p:nvSpPr>
          <p:cNvPr id="23" name="Text Box 22"/>
          <p:cNvSpPr txBox="1"/>
          <p:nvPr/>
        </p:nvSpPr>
        <p:spPr>
          <a:xfrm>
            <a:off x="4926965" y="4424045"/>
            <a:ext cx="5715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must comply with relevant regulations governing the use of biometric data in educational settings.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118235" y="2313305"/>
            <a:ext cx="6527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The app must be compatible with the biometric fingerprint scanning hardware installed in educational institution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6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Dependencies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560602" y="4879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30910" y="1189355"/>
            <a:ext cx="10616565" cy="4415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80000"/>
              </a:lnSpc>
              <a:buFont typeface="Wingdings" panose="05000000000000000000" charset="0"/>
              <a:buChar char="ü"/>
            </a:pPr>
            <a:r>
              <a:rPr lang="en-US"/>
              <a:t>Integration with existing student information systems (SIS) for seamless data exchange.</a:t>
            </a:r>
            <a:endParaRPr lang="en-US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ü"/>
            </a:pPr>
            <a:r>
              <a:rPr lang="en-US"/>
              <a:t>Collaboration with hardware vendors for procurement and installation of fingerprint scanning devices.</a:t>
            </a:r>
            <a:endParaRPr lang="en-US"/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ü"/>
            </a:pPr>
            <a:r>
              <a:rPr lang="en-US">
                <a:sym typeface="+mn-ea"/>
              </a:rPr>
              <a:t>Two way system design (focused mainly on the administrator and students)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sym typeface="+mn-ea"/>
              </a:rPr>
              <a:t>Terminal mobile devices are being provided by the institute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sym typeface="+mn-ea"/>
              </a:rPr>
              <a:t>Lecturers teaching classes work hand in hand with the administration to let them know of scheduled classes or updates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sym typeface="+mn-ea"/>
              </a:rPr>
              <a:t>Each hall has at least two mobile devices with app already instaled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>
                <a:sym typeface="+mn-ea"/>
              </a:rPr>
              <a:t>Cloud deployment funds are being provided by the faculty for cloud development when necessary.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7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Prioritized 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1374775" y="137223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High Priority (HP)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2957195" y="300990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Medium Priority (MP)</a:t>
            </a:r>
            <a:endParaRPr lang="en-US" sz="2000" b="1"/>
          </a:p>
        </p:txBody>
      </p:sp>
      <p:sp>
        <p:nvSpPr>
          <p:cNvPr id="24" name="Text Box 23"/>
          <p:cNvSpPr txBox="1"/>
          <p:nvPr/>
        </p:nvSpPr>
        <p:spPr>
          <a:xfrm>
            <a:off x="1537970" y="191579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</a:t>
            </a:r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Requirements critical for the core functionality and success of the system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3237865" y="3528695"/>
            <a:ext cx="6638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Requirements for the system's functionality but may have some flexibility in implementation timing.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42815" y="45332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Low Priority (LP)</a:t>
            </a:r>
            <a:endParaRPr lang="en-US" sz="2000" b="1"/>
          </a:p>
        </p:txBody>
      </p:sp>
      <p:sp>
        <p:nvSpPr>
          <p:cNvPr id="5" name="Text Box 4"/>
          <p:cNvSpPr txBox="1"/>
          <p:nvPr/>
        </p:nvSpPr>
        <p:spPr>
          <a:xfrm>
            <a:off x="5403850" y="5141595"/>
            <a:ext cx="58032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Requirements that are desirable but can be deferred to future releases if necessary.</a:t>
            </a:r>
            <a:endParaRPr lang="en-US" sz="20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340735" y="659130"/>
            <a:ext cx="6097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Priority Levels</a:t>
            </a:r>
            <a:endParaRPr lang="en-US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838200" y="1915795"/>
            <a:ext cx="514985" cy="4883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79980" y="3651885"/>
            <a:ext cx="577215" cy="583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02150" y="5229860"/>
            <a:ext cx="608965" cy="6007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1059815" y="1391920"/>
            <a:ext cx="9928225" cy="389064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1059815" y="1033145"/>
            <a:ext cx="2309495" cy="4601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748155" y="2910840"/>
            <a:ext cx="93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HP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000500" y="1628775"/>
            <a:ext cx="3688080" cy="3425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Fingerprint Authentication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Mark Attendance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Attendance Reports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Real-time Updates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Data Encryption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Intuitive User Interface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System Availability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000"/>
              <a:t>Regulatory Compliance</a:t>
            </a:r>
            <a:endParaRPr 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059815" y="1990090"/>
            <a:ext cx="9928225" cy="256095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1059815" y="1406525"/>
            <a:ext cx="2309495" cy="3756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1748155" y="2910840"/>
            <a:ext cx="93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MP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000500" y="2459990"/>
            <a:ext cx="3688080" cy="1805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400"/>
              <a:t>Hardware Compatibility</a:t>
            </a:r>
            <a:endParaRPr lang="en-US" sz="24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400"/>
              <a:t>Absentee Alerts</a:t>
            </a:r>
            <a:endParaRPr lang="en-US" sz="24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en-US" sz="2400"/>
              <a:t>Scalability</a:t>
            </a:r>
            <a:endParaRPr 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059815" y="1535430"/>
            <a:ext cx="9928225" cy="333248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1059815" y="909955"/>
            <a:ext cx="2309495" cy="47491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1748155" y="2910840"/>
            <a:ext cx="932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</a:rPr>
              <a:t>LP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000500" y="1762125"/>
            <a:ext cx="4764405" cy="2837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ü"/>
            </a:pPr>
            <a:r>
              <a:rPr lang="en-US" sz="2000"/>
              <a:t>Exportable Attendance Reports</a:t>
            </a:r>
            <a:endParaRPr lang="en-US" sz="2000"/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ü"/>
            </a:pPr>
            <a:r>
              <a:rPr lang="en-US" sz="2000"/>
              <a:t>Integration with External Systems</a:t>
            </a:r>
            <a:endParaRPr lang="en-US" sz="2000"/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ü"/>
            </a:pPr>
            <a:r>
              <a:rPr lang="en-US" sz="2000"/>
              <a:t>Offline Mode</a:t>
            </a:r>
            <a:endParaRPr lang="en-US" sz="2000"/>
          </a:p>
          <a:p>
            <a:pPr marL="342900" indent="-342900" algn="l">
              <a:lnSpc>
                <a:spcPct val="220000"/>
              </a:lnSpc>
              <a:buFont typeface="Wingdings" panose="05000000000000000000" charset="0"/>
              <a:buChar char="ü"/>
            </a:pPr>
            <a:r>
              <a:rPr lang="en-US" sz="2000"/>
              <a:t>Multi-language Support</a:t>
            </a:r>
            <a:endParaRPr lang="en-US" sz="2000"/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ü"/>
            </a:pPr>
            <a:endParaRPr 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80110" y="645795"/>
            <a:ext cx="2973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CONTENTS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63733" y="144055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33004" y="151513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Introduction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63733" y="5049305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04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32940" y="5173980"/>
            <a:ext cx="4333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Non-Functional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492171" y="1353605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05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05700" y="1353820"/>
            <a:ext cx="4529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Constraints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椭圆 19"/>
          <p:cNvSpPr/>
          <p:nvPr/>
        </p:nvSpPr>
        <p:spPr>
          <a:xfrm>
            <a:off x="6492348" y="269404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06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4" name="椭圆 19"/>
          <p:cNvSpPr/>
          <p:nvPr/>
        </p:nvSpPr>
        <p:spPr>
          <a:xfrm>
            <a:off x="6492240" y="5049520"/>
            <a:ext cx="643890" cy="643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08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6" name="椭圆 19"/>
          <p:cNvSpPr/>
          <p:nvPr/>
        </p:nvSpPr>
        <p:spPr>
          <a:xfrm>
            <a:off x="6492348" y="387197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07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7505700" y="2694305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Dependencies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文本框 23"/>
          <p:cNvSpPr txBox="1"/>
          <p:nvPr/>
        </p:nvSpPr>
        <p:spPr>
          <a:xfrm>
            <a:off x="7505700" y="3872230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Prioritized Requirement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文本框 23"/>
          <p:cNvSpPr txBox="1"/>
          <p:nvPr/>
        </p:nvSpPr>
        <p:spPr>
          <a:xfrm>
            <a:off x="7505700" y="5173980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Conclusion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203065" y="897890"/>
            <a:ext cx="449580" cy="328295"/>
            <a:chOff x="3113176" y="1055250"/>
            <a:chExt cx="562500" cy="427500"/>
          </a:xfrm>
        </p:grpSpPr>
        <p:sp>
          <p:nvSpPr>
            <p:cNvPr id="284" name="任意多边形: 形状 251"/>
            <p:cNvSpPr/>
            <p:nvPr/>
          </p:nvSpPr>
          <p:spPr>
            <a:xfrm>
              <a:off x="3203176" y="114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任意多边形: 形状 252"/>
            <p:cNvSpPr/>
            <p:nvPr/>
          </p:nvSpPr>
          <p:spPr>
            <a:xfrm>
              <a:off x="3113176" y="105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任意多边形: 形状 253"/>
            <p:cNvSpPr/>
            <p:nvPr/>
          </p:nvSpPr>
          <p:spPr>
            <a:xfrm>
              <a:off x="3113176" y="123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多边形: 形状 254"/>
            <p:cNvSpPr/>
            <p:nvPr/>
          </p:nvSpPr>
          <p:spPr>
            <a:xfrm>
              <a:off x="3203176" y="132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椭圆 19"/>
          <p:cNvSpPr/>
          <p:nvPr/>
        </p:nvSpPr>
        <p:spPr>
          <a:xfrm>
            <a:off x="1063733" y="269341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>
            <a:off x="1933004" y="275084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Stakeholders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" name="椭圆 19"/>
          <p:cNvSpPr/>
          <p:nvPr/>
        </p:nvSpPr>
        <p:spPr>
          <a:xfrm>
            <a:off x="1063733" y="394753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1933004" y="3987190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Functional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64285" y="2598420"/>
            <a:ext cx="9827895" cy="214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Calibri" panose="020F0502020204030204" charset="0"/>
                <a:cs typeface="Calibri" panose="020F0502020204030204" charset="0"/>
              </a:rPr>
              <a:t>The prioritized requirements which have been analyzed were approved by various stakeholders for a user-centric system design. </a:t>
            </a:r>
            <a:endParaRPr lang="en-US" sz="3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73325" y="1132840"/>
            <a:ext cx="6929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Final Approval</a:t>
            </a:r>
            <a:endParaRPr lang="en-US" sz="4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4752413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890760" y="1545656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Conclusion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1678911"/>
            <a:ext cx="5981172" cy="400309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294120" y="1678911"/>
            <a:ext cx="5897880" cy="3987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44873" y="1678911"/>
            <a:ext cx="1749247" cy="39878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6912003" y="2248734"/>
            <a:ext cx="6163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19936" y="2839655"/>
            <a:ext cx="448814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In conclusion, these analyzed requirements can further be proceeded to the development phase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3486480"/>
            <a:ext cx="364166" cy="36416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2066283"/>
            <a:ext cx="364166" cy="36416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9" y="4911398"/>
            <a:ext cx="376882" cy="376882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5263832" y="4378661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63832" y="2958464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74685" y="1890745"/>
            <a:ext cx="72426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THANK YOU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65" y="4901589"/>
            <a:ext cx="449798" cy="4497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Introduction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64285" y="2598420"/>
            <a:ext cx="9827895" cy="214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Calibri" panose="020F0502020204030204" charset="0"/>
                <a:cs typeface="Calibri" panose="020F0502020204030204" charset="0"/>
              </a:rPr>
              <a:t>Requirement analysis is the process of gathering, documenting, analyzing, and validating the needs and expectations of stakeholders for a system or product.</a:t>
            </a:r>
            <a:endParaRPr lang="en-US" sz="32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73325" y="1132840"/>
            <a:ext cx="6929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What is Requirement Analysis?</a:t>
            </a:r>
            <a:endParaRPr lang="en-US" sz="4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2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Stakeholders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320" y="4308037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5385710" y="3707028"/>
            <a:ext cx="1411330" cy="141133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85710" y="3213081"/>
            <a:ext cx="1411330" cy="141133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85710" y="2719135"/>
            <a:ext cx="1411330" cy="14113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885" y="410210"/>
            <a:ext cx="3647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    Stakeholders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412523" y="2074650"/>
            <a:ext cx="222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Administrator</a:t>
            </a:r>
            <a:endParaRPr lang="en-US" altLang="zh-CN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2180" y="2675890"/>
            <a:ext cx="3456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They manage student data, attendance records and view generated reports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</a:rPr>
              <a:t> 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7745" y="4477197"/>
            <a:ext cx="222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Students</a:t>
            </a:r>
            <a:endParaRPr lang="en-US" altLang="zh-CN" sz="2400" b="1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16330" y="5078095"/>
            <a:ext cx="3103880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These are the primary users of the mobile application</a:t>
            </a:r>
            <a:endParaRPr lang="en-US" altLang="zh-CN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99126" y="2074352"/>
            <a:ext cx="2225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</a:rPr>
              <a:t>Faculty Members</a:t>
            </a:r>
            <a:endParaRPr lang="en-US" altLang="zh-CN" sz="20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70215" y="2652395"/>
            <a:ext cx="30060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 </a:t>
            </a:r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They </a:t>
            </a:r>
            <a:r>
              <a:rPr lang="zh-CN" altLang="en-US" sz="1600" dirty="0">
                <a:latin typeface="Calibri" panose="020F0502020204030204" charset="0"/>
                <a:ea typeface="Calibri" panose="020F0502020204030204" charset="0"/>
              </a:rPr>
              <a:t>use the app to monitor and track student attendance in their classes.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46111" y="4466693"/>
            <a:ext cx="2225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Developers</a:t>
            </a:r>
            <a:endParaRPr lang="en-US" altLang="zh-CN" sz="2000" b="1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02295" y="4940300"/>
            <a:ext cx="3133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charset="0"/>
                <a:ea typeface="Calibri" panose="020F0502020204030204" charset="0"/>
              </a:rPr>
              <a:t>Responsible for designing, developing, and maintaining the app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29" y="4448380"/>
            <a:ext cx="417278" cy="417274"/>
          </a:xfrm>
          <a:prstGeom prst="rect">
            <a:avLst/>
          </a:prstGeom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12352" y="4598240"/>
            <a:ext cx="437986" cy="4379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0" y="2257481"/>
            <a:ext cx="426004" cy="42600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385710" y="2225189"/>
            <a:ext cx="1411330" cy="141133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59040" y="1911985"/>
            <a:ext cx="3923030" cy="1753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 36"/>
          <p:cNvSpPr/>
          <p:nvPr/>
        </p:nvSpPr>
        <p:spPr>
          <a:xfrm>
            <a:off x="7573645" y="4306570"/>
            <a:ext cx="4023360" cy="1936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矩形 37"/>
          <p:cNvSpPr/>
          <p:nvPr/>
        </p:nvSpPr>
        <p:spPr>
          <a:xfrm>
            <a:off x="791210" y="4437380"/>
            <a:ext cx="3750945" cy="1805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矩形 38"/>
          <p:cNvSpPr/>
          <p:nvPr/>
        </p:nvSpPr>
        <p:spPr>
          <a:xfrm>
            <a:off x="762635" y="1928495"/>
            <a:ext cx="3750945" cy="173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直角三角形 39"/>
          <p:cNvSpPr/>
          <p:nvPr/>
        </p:nvSpPr>
        <p:spPr>
          <a:xfrm rot="5400000">
            <a:off x="7559040" y="1910626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>
            <a:off x="7574926" y="4331477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0800000">
            <a:off x="4220512" y="1929943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10800000">
            <a:off x="4250992" y="4426429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32"/>
          <p:cNvGrpSpPr/>
          <p:nvPr/>
        </p:nvGrpSpPr>
        <p:grpSpPr>
          <a:xfrm>
            <a:off x="3746500" y="2101215"/>
            <a:ext cx="365760" cy="372110"/>
            <a:chOff x="977250" y="2067750"/>
            <a:chExt cx="517500" cy="562500"/>
          </a:xfrm>
        </p:grpSpPr>
        <p:sp>
          <p:nvSpPr>
            <p:cNvPr id="141" name="任意多边形: 形状 119"/>
            <p:cNvSpPr/>
            <p:nvPr/>
          </p:nvSpPr>
          <p:spPr>
            <a:xfrm>
              <a:off x="977250" y="2337750"/>
              <a:ext cx="517500" cy="292500"/>
            </a:xfrm>
            <a:custGeom>
              <a:avLst/>
              <a:gdLst>
                <a:gd name="connsiteX0" fmla="*/ 438750 w 517500"/>
                <a:gd name="connsiteY0" fmla="*/ 213750 h 292500"/>
                <a:gd name="connsiteX1" fmla="*/ 438750 w 517500"/>
                <a:gd name="connsiteY1" fmla="*/ 168750 h 292500"/>
                <a:gd name="connsiteX2" fmla="*/ 348750 w 517500"/>
                <a:gd name="connsiteY2" fmla="*/ 78750 h 292500"/>
                <a:gd name="connsiteX3" fmla="*/ 168750 w 517500"/>
                <a:gd name="connsiteY3" fmla="*/ 78750 h 292500"/>
                <a:gd name="connsiteX4" fmla="*/ 78750 w 517500"/>
                <a:gd name="connsiteY4" fmla="*/ 168750 h 292500"/>
                <a:gd name="connsiteX5" fmla="*/ 78750 w 517500"/>
                <a:gd name="connsiteY5" fmla="*/ 2137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00" h="292500">
                  <a:moveTo>
                    <a:pt x="438750" y="213750"/>
                  </a:moveTo>
                  <a:lnTo>
                    <a:pt x="438750" y="168750"/>
                  </a:lnTo>
                  <a:cubicBezTo>
                    <a:pt x="438750" y="119044"/>
                    <a:pt x="398456" y="78750"/>
                    <a:pt x="348750" y="78750"/>
                  </a:cubicBezTo>
                  <a:lnTo>
                    <a:pt x="168750" y="78750"/>
                  </a:lnTo>
                  <a:cubicBezTo>
                    <a:pt x="119044" y="78750"/>
                    <a:pt x="78750" y="119044"/>
                    <a:pt x="78750" y="168750"/>
                  </a:cubicBezTo>
                  <a:lnTo>
                    <a:pt x="78750" y="213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任意多边形: 形状 120"/>
            <p:cNvSpPr/>
            <p:nvPr/>
          </p:nvSpPr>
          <p:spPr>
            <a:xfrm>
              <a:off x="1067250" y="2067750"/>
              <a:ext cx="337500" cy="337500"/>
            </a:xfrm>
            <a:custGeom>
              <a:avLst/>
              <a:gdLst>
                <a:gd name="connsiteX0" fmla="*/ 258750 w 337500"/>
                <a:gd name="connsiteY0" fmla="*/ 168750 h 337500"/>
                <a:gd name="connsiteX1" fmla="*/ 168750 w 337500"/>
                <a:gd name="connsiteY1" fmla="*/ 258750 h 337500"/>
                <a:gd name="connsiteX2" fmla="*/ 78750 w 337500"/>
                <a:gd name="connsiteY2" fmla="*/ 168750 h 337500"/>
                <a:gd name="connsiteX3" fmla="*/ 168750 w 337500"/>
                <a:gd name="connsiteY3" fmla="*/ 78750 h 337500"/>
                <a:gd name="connsiteX4" fmla="*/ 258750 w 337500"/>
                <a:gd name="connsiteY4" fmla="*/ 168750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0" h="337500">
                  <a:moveTo>
                    <a:pt x="258750" y="168750"/>
                  </a:moveTo>
                  <a:cubicBezTo>
                    <a:pt x="258750" y="218456"/>
                    <a:pt x="218456" y="258750"/>
                    <a:pt x="168750" y="258750"/>
                  </a:cubicBezTo>
                  <a:cubicBezTo>
                    <a:pt x="119044" y="258750"/>
                    <a:pt x="78750" y="218456"/>
                    <a:pt x="78750" y="168750"/>
                  </a:cubicBezTo>
                  <a:cubicBezTo>
                    <a:pt x="78750" y="119044"/>
                    <a:pt x="119044" y="78750"/>
                    <a:pt x="168750" y="78750"/>
                  </a:cubicBezTo>
                  <a:cubicBezTo>
                    <a:pt x="218456" y="78750"/>
                    <a:pt x="258750" y="119044"/>
                    <a:pt x="258750" y="16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3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Functional 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5" y="4457089"/>
            <a:ext cx="449798" cy="449798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57350" y="1277620"/>
            <a:ext cx="3357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User Registration 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985000" y="13957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Marking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1657350" y="285369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Reporting 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657350" y="45078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Modification </a:t>
            </a:r>
            <a:endParaRPr lang="en-US" sz="2000" b="1"/>
          </a:p>
        </p:txBody>
      </p:sp>
      <p:sp>
        <p:nvSpPr>
          <p:cNvPr id="19" name="Text Box 18"/>
          <p:cNvSpPr txBox="1"/>
          <p:nvPr/>
        </p:nvSpPr>
        <p:spPr>
          <a:xfrm>
            <a:off x="7174865" y="307975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Offline Mode</a:t>
            </a:r>
            <a:endParaRPr lang="en-US" sz="2000" b="1"/>
          </a:p>
        </p:txBody>
      </p:sp>
      <p:grpSp>
        <p:nvGrpSpPr>
          <p:cNvPr id="58" name="组合 57"/>
          <p:cNvGrpSpPr/>
          <p:nvPr/>
        </p:nvGrpSpPr>
        <p:grpSpPr>
          <a:xfrm>
            <a:off x="874808" y="2790605"/>
            <a:ext cx="607567" cy="603675"/>
            <a:chOff x="4172183" y="3125250"/>
            <a:chExt cx="607567" cy="603675"/>
          </a:xfrm>
        </p:grpSpPr>
        <p:sp>
          <p:nvSpPr>
            <p:cNvPr id="139" name="任意多边形: 形状 155"/>
            <p:cNvSpPr/>
            <p:nvPr/>
          </p:nvSpPr>
          <p:spPr>
            <a:xfrm>
              <a:off x="4172183" y="3143925"/>
              <a:ext cx="585000" cy="585000"/>
            </a:xfrm>
            <a:custGeom>
              <a:avLst/>
              <a:gdLst>
                <a:gd name="connsiteX0" fmla="*/ 511042 w 585000"/>
                <a:gd name="connsiteY0" fmla="*/ 372600 h 585000"/>
                <a:gd name="connsiteX1" fmla="*/ 216178 w 585000"/>
                <a:gd name="connsiteY1" fmla="*/ 492204 h 585000"/>
                <a:gd name="connsiteX2" fmla="*/ 96574 w 585000"/>
                <a:gd name="connsiteY2" fmla="*/ 197340 h 585000"/>
                <a:gd name="connsiteX3" fmla="*/ 213817 w 585000"/>
                <a:gd name="connsiteY3" fmla="*/ 78750 h 5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00" h="585000">
                  <a:moveTo>
                    <a:pt x="511042" y="372600"/>
                  </a:moveTo>
                  <a:cubicBezTo>
                    <a:pt x="462645" y="487052"/>
                    <a:pt x="330630" y="540601"/>
                    <a:pt x="216178" y="492204"/>
                  </a:cubicBezTo>
                  <a:cubicBezTo>
                    <a:pt x="101726" y="443807"/>
                    <a:pt x="48177" y="311792"/>
                    <a:pt x="96574" y="197340"/>
                  </a:cubicBezTo>
                  <a:cubicBezTo>
                    <a:pt x="119023" y="144252"/>
                    <a:pt x="160989" y="101803"/>
                    <a:pt x="213817" y="78750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任意多边形: 形状 156"/>
            <p:cNvSpPr/>
            <p:nvPr/>
          </p:nvSpPr>
          <p:spPr>
            <a:xfrm>
              <a:off x="4397250" y="3125250"/>
              <a:ext cx="382500" cy="382500"/>
            </a:xfrm>
            <a:custGeom>
              <a:avLst/>
              <a:gdLst>
                <a:gd name="connsiteX0" fmla="*/ 303750 w 382500"/>
                <a:gd name="connsiteY0" fmla="*/ 303750 h 382500"/>
                <a:gd name="connsiteX1" fmla="*/ 78750 w 382500"/>
                <a:gd name="connsiteY1" fmla="*/ 78750 h 382500"/>
                <a:gd name="connsiteX2" fmla="*/ 78750 w 382500"/>
                <a:gd name="connsiteY2" fmla="*/ 303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500" h="382500">
                  <a:moveTo>
                    <a:pt x="303750" y="303750"/>
                  </a:moveTo>
                  <a:cubicBezTo>
                    <a:pt x="303750" y="179486"/>
                    <a:pt x="203014" y="78750"/>
                    <a:pt x="78750" y="78750"/>
                  </a:cubicBezTo>
                  <a:lnTo>
                    <a:pt x="78750" y="303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135669" y="1395541"/>
            <a:ext cx="607500" cy="607500"/>
            <a:chOff x="4172249" y="5285250"/>
            <a:chExt cx="607500" cy="607500"/>
          </a:xfrm>
        </p:grpSpPr>
        <p:sp>
          <p:nvSpPr>
            <p:cNvPr id="266" name="任意多边形: 形状 397"/>
            <p:cNvSpPr/>
            <p:nvPr/>
          </p:nvSpPr>
          <p:spPr>
            <a:xfrm>
              <a:off x="4172249" y="5285250"/>
              <a:ext cx="607500" cy="382500"/>
            </a:xfrm>
            <a:custGeom>
              <a:avLst/>
              <a:gdLst>
                <a:gd name="connsiteX0" fmla="*/ 303750 w 607500"/>
                <a:gd name="connsiteY0" fmla="*/ 78750 h 382500"/>
                <a:gd name="connsiteX1" fmla="*/ 78750 w 607500"/>
                <a:gd name="connsiteY1" fmla="*/ 191250 h 382500"/>
                <a:gd name="connsiteX2" fmla="*/ 303750 w 607500"/>
                <a:gd name="connsiteY2" fmla="*/ 303750 h 382500"/>
                <a:gd name="connsiteX3" fmla="*/ 528750 w 607500"/>
                <a:gd name="connsiteY3" fmla="*/ 191250 h 382500"/>
                <a:gd name="connsiteX4" fmla="*/ 303750 w 607500"/>
                <a:gd name="connsiteY4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382500">
                  <a:moveTo>
                    <a:pt x="303750" y="78750"/>
                  </a:moveTo>
                  <a:lnTo>
                    <a:pt x="78750" y="191250"/>
                  </a:lnTo>
                  <a:lnTo>
                    <a:pt x="303750" y="303750"/>
                  </a:lnTo>
                  <a:lnTo>
                    <a:pt x="528750" y="1912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任意多边形: 形状 398"/>
            <p:cNvSpPr/>
            <p:nvPr/>
          </p:nvSpPr>
          <p:spPr>
            <a:xfrm>
              <a:off x="4172249" y="56227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任意多边形: 形状 399"/>
            <p:cNvSpPr/>
            <p:nvPr/>
          </p:nvSpPr>
          <p:spPr>
            <a:xfrm>
              <a:off x="4172249" y="55102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501775" y="3490595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Allowing administrators to generate </a:t>
            </a:r>
            <a:endParaRPr lang="en-US" sz="1600"/>
          </a:p>
          <a:p>
            <a:r>
              <a:rPr lang="en-US" sz="1600"/>
              <a:t>attendance reports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410335" y="1832610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Admins should register student by fingerprint and create account.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6985000" y="199072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Students should be able to mark their attendance by scanning their fingerprints.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7132320" y="3651885"/>
            <a:ext cx="4361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Provide offline support for authentication and attendance marking in poor internet connectivity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501775" y="5148580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Provide functionality for administrators to manually modify attendance 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任意多边形: 形状 248"/>
          <p:cNvSpPr/>
          <p:nvPr/>
        </p:nvSpPr>
        <p:spPr>
          <a:xfrm>
            <a:off x="6374795" y="3026280"/>
            <a:ext cx="652500" cy="652500"/>
          </a:xfrm>
          <a:custGeom>
            <a:avLst/>
            <a:gdLst>
              <a:gd name="connsiteX0" fmla="*/ 78750 w 652500"/>
              <a:gd name="connsiteY0" fmla="*/ 78750 h 652500"/>
              <a:gd name="connsiteX1" fmla="*/ 573750 w 652500"/>
              <a:gd name="connsiteY1" fmla="*/ 573750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00" h="652500">
                <a:moveTo>
                  <a:pt x="78750" y="78750"/>
                </a:moveTo>
                <a:lnTo>
                  <a:pt x="573750" y="57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多边形: 形状 249"/>
          <p:cNvSpPr/>
          <p:nvPr/>
        </p:nvSpPr>
        <p:spPr>
          <a:xfrm>
            <a:off x="6728495" y="3252630"/>
            <a:ext cx="202500" cy="180000"/>
          </a:xfrm>
          <a:custGeom>
            <a:avLst/>
            <a:gdLst>
              <a:gd name="connsiteX0" fmla="*/ 78750 w 202500"/>
              <a:gd name="connsiteY0" fmla="*/ 78750 h 180000"/>
              <a:gd name="connsiteX1" fmla="*/ 130050 w 202500"/>
              <a:gd name="connsiteY1" fmla="*/ 112275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180000">
                <a:moveTo>
                  <a:pt x="78750" y="78750"/>
                </a:moveTo>
                <a:cubicBezTo>
                  <a:pt x="97180" y="87744"/>
                  <a:pt x="114413" y="99007"/>
                  <a:pt x="130050" y="112275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50"/>
          <p:cNvSpPr/>
          <p:nvPr/>
        </p:nvSpPr>
        <p:spPr>
          <a:xfrm>
            <a:off x="6464795" y="3232380"/>
            <a:ext cx="270000" cy="202500"/>
          </a:xfrm>
          <a:custGeom>
            <a:avLst/>
            <a:gdLst>
              <a:gd name="connsiteX0" fmla="*/ 78750 w 270000"/>
              <a:gd name="connsiteY0" fmla="*/ 132525 h 202500"/>
              <a:gd name="connsiteX1" fmla="*/ 195075 w 2700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202500">
                <a:moveTo>
                  <a:pt x="78750" y="132525"/>
                </a:moveTo>
                <a:cubicBezTo>
                  <a:pt x="112097" y="104644"/>
                  <a:pt x="152232" y="86090"/>
                  <a:pt x="195075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: 形状 251"/>
          <p:cNvSpPr/>
          <p:nvPr/>
        </p:nvSpPr>
        <p:spPr>
          <a:xfrm>
            <a:off x="6593270" y="3116241"/>
            <a:ext cx="405000" cy="247500"/>
          </a:xfrm>
          <a:custGeom>
            <a:avLst/>
            <a:gdLst>
              <a:gd name="connsiteX0" fmla="*/ 78750 w 405000"/>
              <a:gd name="connsiteY0" fmla="*/ 79914 h 247500"/>
              <a:gd name="connsiteX1" fmla="*/ 345825 w 405000"/>
              <a:gd name="connsiteY1" fmla="*/ 168789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247500">
                <a:moveTo>
                  <a:pt x="78750" y="79914"/>
                </a:moveTo>
                <a:cubicBezTo>
                  <a:pt x="176147" y="72066"/>
                  <a:pt x="272551" y="104146"/>
                  <a:pt x="345825" y="16878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任意多边形: 形状 252"/>
          <p:cNvSpPr/>
          <p:nvPr/>
        </p:nvSpPr>
        <p:spPr>
          <a:xfrm>
            <a:off x="6384245" y="3141480"/>
            <a:ext cx="247500" cy="202500"/>
          </a:xfrm>
          <a:custGeom>
            <a:avLst/>
            <a:gdLst>
              <a:gd name="connsiteX0" fmla="*/ 78750 w 247500"/>
              <a:gd name="connsiteY0" fmla="*/ 143550 h 202500"/>
              <a:gd name="connsiteX1" fmla="*/ 184500 w 247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202500">
                <a:moveTo>
                  <a:pt x="78750" y="143550"/>
                </a:moveTo>
                <a:cubicBezTo>
                  <a:pt x="109961" y="115962"/>
                  <a:pt x="145748" y="94033"/>
                  <a:pt x="184500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: 形状 253"/>
          <p:cNvSpPr/>
          <p:nvPr/>
        </p:nvSpPr>
        <p:spPr>
          <a:xfrm>
            <a:off x="6544220" y="3341308"/>
            <a:ext cx="292500" cy="180000"/>
          </a:xfrm>
          <a:custGeom>
            <a:avLst/>
            <a:gdLst>
              <a:gd name="connsiteX0" fmla="*/ 78750 w 292500"/>
              <a:gd name="connsiteY0" fmla="*/ 103697 h 180000"/>
              <a:gd name="connsiteX1" fmla="*/ 235125 w 292500"/>
              <a:gd name="connsiteY1" fmla="*/ 103697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80000">
                <a:moveTo>
                  <a:pt x="78750" y="103697"/>
                </a:moveTo>
                <a:cubicBezTo>
                  <a:pt x="125569" y="70434"/>
                  <a:pt x="188306" y="70434"/>
                  <a:pt x="235125" y="103697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任意多边形: 形状 318"/>
          <p:cNvSpPr/>
          <p:nvPr/>
        </p:nvSpPr>
        <p:spPr>
          <a:xfrm>
            <a:off x="849289" y="1515591"/>
            <a:ext cx="495000" cy="292500"/>
          </a:xfrm>
          <a:custGeom>
            <a:avLst/>
            <a:gdLst>
              <a:gd name="connsiteX0" fmla="*/ 416250 w 495000"/>
              <a:gd name="connsiteY0" fmla="*/ 213750 h 292500"/>
              <a:gd name="connsiteX1" fmla="*/ 416250 w 495000"/>
              <a:gd name="connsiteY1" fmla="*/ 168750 h 292500"/>
              <a:gd name="connsiteX2" fmla="*/ 326250 w 495000"/>
              <a:gd name="connsiteY2" fmla="*/ 78750 h 292500"/>
              <a:gd name="connsiteX3" fmla="*/ 168750 w 495000"/>
              <a:gd name="connsiteY3" fmla="*/ 78750 h 292500"/>
              <a:gd name="connsiteX4" fmla="*/ 78750 w 495000"/>
              <a:gd name="connsiteY4" fmla="*/ 168750 h 292500"/>
              <a:gd name="connsiteX5" fmla="*/ 78750 w 495000"/>
              <a:gd name="connsiteY5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00" h="292500">
                <a:moveTo>
                  <a:pt x="416250" y="213750"/>
                </a:moveTo>
                <a:lnTo>
                  <a:pt x="416250" y="168750"/>
                </a:lnTo>
                <a:cubicBezTo>
                  <a:pt x="416250" y="119044"/>
                  <a:pt x="375956" y="78750"/>
                  <a:pt x="326250" y="78750"/>
                </a:cubicBezTo>
                <a:lnTo>
                  <a:pt x="168750" y="78750"/>
                </a:lnTo>
                <a:cubicBezTo>
                  <a:pt x="119044" y="78750"/>
                  <a:pt x="78750" y="119044"/>
                  <a:pt x="78750" y="168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任意多边形: 形状 319"/>
          <p:cNvSpPr/>
          <p:nvPr/>
        </p:nvSpPr>
        <p:spPr>
          <a:xfrm>
            <a:off x="928039" y="124559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任意多边形: 形状 320"/>
          <p:cNvSpPr/>
          <p:nvPr/>
        </p:nvSpPr>
        <p:spPr>
          <a:xfrm>
            <a:off x="1276789" y="1358091"/>
            <a:ext cx="157500" cy="292500"/>
          </a:xfrm>
          <a:custGeom>
            <a:avLst/>
            <a:gdLst>
              <a:gd name="connsiteX0" fmla="*/ 78750 w 157500"/>
              <a:gd name="connsiteY0" fmla="*/ 78750 h 292500"/>
              <a:gd name="connsiteX1" fmla="*/ 78750 w 157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任意多边形: 形状 321"/>
          <p:cNvSpPr/>
          <p:nvPr/>
        </p:nvSpPr>
        <p:spPr>
          <a:xfrm>
            <a:off x="1209289" y="1425591"/>
            <a:ext cx="292500" cy="157500"/>
          </a:xfrm>
          <a:custGeom>
            <a:avLst/>
            <a:gdLst>
              <a:gd name="connsiteX0" fmla="*/ 213750 w 292500"/>
              <a:gd name="connsiteY0" fmla="*/ 78750 h 157500"/>
              <a:gd name="connsiteX1" fmla="*/ 78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21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4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Non-Functional 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WPS Presentation</Application>
  <PresentationFormat>宽屏</PresentationFormat>
  <Paragraphs>218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Microsoft YaHei</vt:lpstr>
      <vt:lpstr>FZZhengHeiS-DB-GB</vt:lpstr>
      <vt:lpstr>Verdana</vt:lpstr>
      <vt:lpstr>等线</vt:lpstr>
      <vt:lpstr>Arial Unicode MS</vt:lpstr>
      <vt:lpstr>等线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Ba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Ngwasiri Onga</cp:lastModifiedBy>
  <cp:revision>94</cp:revision>
  <dcterms:created xsi:type="dcterms:W3CDTF">2017-12-31T00:59:00Z</dcterms:created>
  <dcterms:modified xsi:type="dcterms:W3CDTF">2024-05-14T03:22:01Z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A4DD7651BE8E47A5BA10AEB801C20324_13</vt:lpwstr>
  </property>
</Properties>
</file>